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2743200" y="3200400"/>
            <a:ext cx="8229600" cy="8229600"/>
          </a:xfrm>
          <a:prstGeom prst="ellipse">
            <a:avLst/>
          </a:prstGeom>
          <a:noFill/>
          <a:ln w="25400">
            <a:solidFill>
              <a:srgbClr val="2FD6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640080"/>
            <a:ext cx="2377440" cy="329184"/>
          </a:xfrm>
          <a:prstGeom prst="roundRect">
            <a:avLst>
              <a:gd name="adj" fmla="val 50000"/>
            </a:avLst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1B1E2E"/>
                </a:solidFill>
                <a:latin typeface="JetBrains Mono"/>
              </a:rPr>
              <a:t>BRAND GUIDELINES ·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F7F5F1"/>
                </a:solidFill>
                <a:latin typeface="Space Grotesk"/>
              </a:rPr>
              <a:t>ImpactMiles,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743200"/>
            <a:ext cx="1069848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2FD69B"/>
                </a:solidFill>
                <a:latin typeface="Space Grotesk"/>
              </a:rPr>
              <a:t>built for trust.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206240"/>
            <a:ext cx="91440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E6E4F5"/>
                </a:solidFill>
                <a:latin typeface="Inter"/>
              </a:rPr>
              <a:t>A living reference for the ImpactMiles brand: the mark,</a:t>
            </a:r>
          </a:p>
          <a:p>
            <a:pPr algn="l"/>
            <a:r>
              <a:rPr sz="1800" b="0">
                <a:solidFill>
                  <a:srgbClr val="E6E4F5"/>
                </a:solidFill>
                <a:latin typeface="Inter"/>
              </a:rPr>
              <a:t>the palette, the typography and the icon system.</a:t>
            </a:r>
          </a:p>
          <a:p>
            <a:pPr algn="l"/>
            <a:r>
              <a:rPr sz="1800" b="0">
                <a:solidFill>
                  <a:srgbClr val="E6E4F5"/>
                </a:solidFill>
                <a:latin typeface="Inter"/>
              </a:rPr>
              <a:t>Every asset here is drawn from the same tokens the product ships.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0" y="5029200"/>
            <a:ext cx="2103120" cy="21031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E6E4F5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E6E4F5"/>
                </a:solidFill>
                <a:latin typeface="JetBrains Mono"/>
              </a:rPr>
              <a:t>01 / 14  ·  BUILT FOR TRUST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CONTRAST &amp; USAGE / 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Pairing colour with confidence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5394960" cy="192024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28600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ON LIGHT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560320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1B1E2E"/>
                </a:solidFill>
                <a:latin typeface="Space Grotesk"/>
              </a:rPr>
              <a:t>Verified miles, built for trust.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0120" y="338328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F7F5F1"/>
                </a:solidFill>
                <a:latin typeface="JetBrains Mono"/>
              </a:rPr>
              <a:t>Primary  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2103120"/>
            <a:ext cx="5212080" cy="1920240"/>
          </a:xfrm>
          <a:prstGeom prst="roundRect">
            <a:avLst>
              <a:gd name="adj" fmla="val 4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60" y="228600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2FD69B"/>
                </a:solidFill>
                <a:latin typeface="JetBrains Mono"/>
              </a:rPr>
              <a:t>ON DARK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560320"/>
            <a:ext cx="48463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7F5F1"/>
                </a:solidFill>
                <a:latin typeface="Space Grotesk"/>
              </a:rPr>
              <a:t>Verified miles, built for trust.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37960" y="338328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1B1E2E"/>
                </a:solidFill>
                <a:latin typeface="JetBrains Mono"/>
              </a:rPr>
              <a:t>Accent  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4297680"/>
            <a:ext cx="10789920" cy="1920240"/>
          </a:xfrm>
          <a:prstGeom prst="roundRect">
            <a:avLst>
              <a:gd name="adj" fmla="val 4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43484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2FD69B"/>
                </a:solidFill>
                <a:latin typeface="JetBrains Mono"/>
              </a:rPr>
              <a:t>RULES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84632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6E4F5"/>
                </a:solidFill>
                <a:latin typeface="Inter"/>
              </a:rPr>
              <a:t>•  Body text on cream: ink #2B2B33. Body text on navy: cream #F7F5F1 (secondary at 80%).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5166359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6E4F5"/>
                </a:solidFill>
                <a:latin typeface="Inter"/>
              </a:rPr>
              <a:t>•  Teal is the CTA on light. Mint is the CTA and highlight on dark. Never swap them.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548640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6E4F5"/>
                </a:solidFill>
                <a:latin typeface="Inter"/>
              </a:rPr>
              <a:t>•  Urgent red is reserved for destructive actions and verification failures. Never decoration.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580644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6E4F5"/>
                </a:solidFill>
                <a:latin typeface="Inter"/>
              </a:rPr>
              <a:t>•  Never place mint text on cream, or teal text on navy. Contrast fails both ways.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10 / 14  ·  BUILT FOR TRUST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TYPOGRAPHY / 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B1E2E"/>
                </a:solidFill>
                <a:latin typeface="Space Grotesk"/>
              </a:rPr>
              <a:t>Space Grotesk · Inter · JetBrains Mono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10789920" cy="155448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24028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DISPLAY  ·  SPACE GROTESK 600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6060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1B1E2E"/>
                </a:solidFill>
                <a:latin typeface="Space Grotesk"/>
              </a:rPr>
              <a:t>Verified miles, built for trust.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749039"/>
            <a:ext cx="5349240" cy="246888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886200"/>
            <a:ext cx="5029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BODY  ·  INTER 400/500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251960"/>
            <a:ext cx="50292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2B2B33"/>
                </a:solidFill>
                <a:latin typeface="Inter"/>
              </a:rPr>
              <a:t>Every mile is signed by the person who moved it and countersigned</a:t>
            </a:r>
          </a:p>
          <a:p>
            <a:pPr algn="l"/>
            <a:r>
              <a:rPr sz="1300" b="0">
                <a:solidFill>
                  <a:srgbClr val="2B2B33"/>
                </a:solidFill>
                <a:latin typeface="Inter"/>
              </a:rPr>
              <a:t>by the charity that benefited. That signed receipt is the whole point</a:t>
            </a:r>
          </a:p>
          <a:p>
            <a:pPr algn="l"/>
            <a:r>
              <a:rPr sz="1300" b="0">
                <a:solidFill>
                  <a:srgbClr val="2B2B33"/>
                </a:solidFill>
                <a:latin typeface="Inter"/>
              </a:rPr>
              <a:t>of the system.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3749039"/>
            <a:ext cx="5349240" cy="2468880"/>
          </a:xfrm>
          <a:prstGeom prst="roundRect">
            <a:avLst>
              <a:gd name="adj" fmla="val 4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55080" y="3886200"/>
            <a:ext cx="5029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2FD69B"/>
                </a:solidFill>
                <a:latin typeface="JetBrains Mono"/>
              </a:rPr>
              <a:t>MONO  ·  JETBRAINS MONO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5080" y="425196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F7F5F1"/>
                </a:solidFill>
                <a:latin typeface="JetBrains Mono"/>
              </a:rPr>
              <a:t>IMI = Σ(verified_units × weight)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466344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F7F5F1"/>
                </a:solidFill>
                <a:latin typeface="JetBrains Mono"/>
              </a:rPr>
              <a:t>SAID: 8f2a·b491·77c3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50749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F7F5F1"/>
                </a:solidFill>
                <a:latin typeface="JetBrains Mono"/>
              </a:rPr>
              <a:t>TMID: tmid:im:0x7a…c3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55080" y="55321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2FD69B"/>
                </a:solidFill>
                <a:latin typeface="JetBrains Mono"/>
              </a:rPr>
              <a:t>VERIFIED · 12 JUL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11 / 14  ·  BUILT FOR TRUST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ICONOGRAPHY /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B1E2E"/>
                </a:solidFill>
                <a:latin typeface="Space Grotesk"/>
              </a:rPr>
              <a:t>One icon system, one voice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6B6E7A"/>
                </a:solidFill>
                <a:latin typeface="Inter"/>
              </a:rPr>
              <a:t>Import from @/components/icons. 1.5px stroke, round caps, currentColor. Mint accent for verified states.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94460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723644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Shield check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Trust, verified state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15184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278124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607308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615184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Sparkles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5184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Celebration, new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98848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161788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5490972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Trophy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Achievement, milestone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82512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045452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74636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82512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Award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82512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Recognition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66176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8929116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258300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66176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Hand heart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66176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Giving, generosity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149840" y="2286000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10812780" y="2606040"/>
            <a:ext cx="502920" cy="502920"/>
          </a:xfrm>
          <a:prstGeom prst="ellipse">
            <a:avLst/>
          </a:prstGeom>
          <a:noFill/>
          <a:ln w="25400">
            <a:solidFill>
              <a:srgbClr val="1B1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11141964" y="2935224"/>
            <a:ext cx="128016" cy="128016"/>
          </a:xfrm>
          <a:prstGeom prst="ellipse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149840" y="3246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1B1E2E"/>
                </a:solidFill>
                <a:latin typeface="Space Grotesk"/>
              </a:rPr>
              <a:t>Heart handshake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149840" y="35661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Partnership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31520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1394460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1723644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1520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Coins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1520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Donation, funds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615184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3278124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3607308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615184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Flag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615184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Milestone, goal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498848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5161788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5490972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498848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Bell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98848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Alert, notification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382512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7045452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7374636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382512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Gift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82512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Rewards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266176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8929116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9258300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266176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Route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66176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Journey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49840" y="4032504"/>
            <a:ext cx="1828800" cy="1691640"/>
          </a:xfrm>
          <a:prstGeom prst="roundRect">
            <a:avLst>
              <a:gd name="adj" fmla="val 6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10812780" y="4352544"/>
            <a:ext cx="502920" cy="502920"/>
          </a:xfrm>
          <a:prstGeom prst="ellipse">
            <a:avLst/>
          </a:prstGeom>
          <a:noFill/>
          <a:ln w="25400">
            <a:solidFill>
              <a:srgbClr val="F7F5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Oval 62"/>
          <p:cNvSpPr/>
          <p:nvPr/>
        </p:nvSpPr>
        <p:spPr>
          <a:xfrm>
            <a:off x="11141964" y="4681728"/>
            <a:ext cx="128016" cy="128016"/>
          </a:xfrm>
          <a:prstGeom prst="ellipse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0149840" y="499262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7F5F1"/>
                </a:solidFill>
                <a:latin typeface="Space Grotesk"/>
              </a:rPr>
              <a:t>Compass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149840" y="5312664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E6E4F5"/>
                </a:solidFill>
                <a:latin typeface="JetBrains Mono"/>
              </a:rPr>
              <a:t>Direction, discovery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31520" y="608076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Tiles above are indicative. The canonical icon set ships as React components; export SVGs from the /brand page for Canva.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12 / 14  ·  BUILT FOR TRUST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VOICE &amp; TONE /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How ImpactMiles sounds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73736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Warm, plain, British. Confident without hype. Every claim is something we could show a receipt for.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468880"/>
            <a:ext cx="5349240" cy="3749039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265176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WE SAY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30632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B1E2E"/>
                </a:solidFill>
                <a:latin typeface="Inter"/>
              </a:rPr>
              <a:t>“Built for trust.”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61188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B1E2E"/>
                </a:solidFill>
                <a:latin typeface="Inter"/>
              </a:rPr>
              <a:t>“Verified miles, verified impact.”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1605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B1E2E"/>
                </a:solidFill>
                <a:latin typeface="Inter"/>
              </a:rPr>
              <a:t>“Every mile is signed and countersigned.”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470916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B1E2E"/>
                </a:solidFill>
                <a:latin typeface="Inter"/>
              </a:rPr>
              <a:t>“Turn movement into measurable outcomes.”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525780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B1E2E"/>
                </a:solidFill>
                <a:latin typeface="Inter"/>
              </a:rPr>
              <a:t>“Portable proofs, no lock-in.”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2468880"/>
            <a:ext cx="5349240" cy="3749039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265176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0392B"/>
                </a:solidFill>
                <a:latin typeface="JetBrains Mono"/>
              </a:rPr>
              <a:t>WE DON'T SAY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30632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×  Revolutionary, disruptive, game-changing.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61188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×  Powered by AI as a headline claim.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1605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×  Blockchain-verified. It's KERI-verified.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470916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×  Em dashes or long dashes. Use commas.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525780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×  American spellings. We write British English.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13 / 14  ·  BUILT FOR TRUST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2FD69B"/>
                </a:solidFill>
                <a:latin typeface="JetBrains Mono"/>
              </a:rPr>
              <a:t>DOWNLOADS / 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F7F5F1"/>
                </a:solidFill>
                <a:latin typeface="Space Grotesk"/>
              </a:rPr>
              <a:t>File library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73736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E6E4F5"/>
                </a:solidFill>
                <a:latin typeface="Inter"/>
              </a:rPr>
              <a:t>All source files live at impactmiles.co/brand and /about. High-resolution logos are SVG so they scale without loss.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651760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65176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Logomark  (SVG)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265176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impactmiles.co/downloads/impactmiles-logomark.svg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200400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320040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Lockup, light  (SVG)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320040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impactmiles.co/downloads/impactmiles-lockup.svg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749039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3749039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Lockup, dark  (SVG)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3749039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impactmiles.co/downloads/impactmiles-lockup-dark.svg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4297679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4297679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Brand guidelines  (PDF)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0" y="4297679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impactmiles.co/downloads/impactmiles-brand-guidelines.pdf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4846320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484632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Brand guidelines  (PPTX)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484632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impactmiles.co/downloads/impactmiles-brand-guidelines.pptx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5394960"/>
            <a:ext cx="10789920" cy="457200"/>
          </a:xfrm>
          <a:prstGeom prst="roundRect">
            <a:avLst>
              <a:gd name="adj" fmla="val 40000"/>
            </a:avLst>
          </a:prstGeom>
          <a:solidFill>
            <a:srgbClr val="1214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5840" y="539496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F7F5F1"/>
                </a:solidFill>
                <a:latin typeface="Space Grotesk"/>
              </a:rPr>
              <a:t>Interactive brand page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0" y="539496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2FD69B"/>
                </a:solidFill>
                <a:latin typeface="JetBrains Mono"/>
              </a:rPr>
              <a:t>impactmiles.co/brand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E6E4F5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E6E4F5"/>
                </a:solidFill>
                <a:latin typeface="JetBrains Mono"/>
              </a:rPr>
              <a:t>14 / 14  ·  BUILT FOR TRUST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INSIDE THIS 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1B1E2E"/>
                </a:solidFill>
                <a:latin typeface="Space Grotesk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94560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0" y="2194560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The Milestone: meaning of the mark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761488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2761488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Logo lockups and sizing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28415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3328415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Logo on light and dark surfaces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895344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3895344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Clear space and minimum sizes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462272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4462272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Logo don'ts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029200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5029200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Colour palette · core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194560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2194560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Colour palette · support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761488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2761488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Colour usage and contrast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3328415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09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3328415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Typography system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3895344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3895344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Iconography: one system, one voice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4462272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4462272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Voice and tone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029200"/>
            <a:ext cx="7315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3D998A"/>
                </a:solidFill>
                <a:latin typeface="JetBrains Mono"/>
              </a:rPr>
              <a:t>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0" y="5029200"/>
            <a:ext cx="4572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0">
                <a:solidFill>
                  <a:srgbClr val="1B1E2E"/>
                </a:solidFill>
                <a:latin typeface="Inter"/>
              </a:rPr>
              <a:t>Downloads and file library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02 / 14  ·  BUILT FOR TRUST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THE MARK /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1B1E2E"/>
                </a:solidFill>
                <a:latin typeface="Space Grotesk"/>
              </a:rPr>
              <a:t>The Milestone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4754880" cy="40233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0" y="2468880"/>
            <a:ext cx="3108960" cy="3108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52160" y="2148840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B1E2E"/>
                </a:solidFill>
                <a:latin typeface="Space Grotesk"/>
              </a:rPr>
              <a:t>Concentric tracks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496312"/>
            <a:ext cx="56692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6B6E7A"/>
                </a:solidFill>
                <a:latin typeface="Inter"/>
              </a:rPr>
              <a:t>The three faint rings represent the shared field participants, charities and corporates all move through.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0" y="3172968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B1E2E"/>
                </a:solidFill>
                <a:latin typeface="Space Grotesk"/>
              </a:rPr>
              <a:t>Navy 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3520440"/>
            <a:ext cx="56692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6B6E7A"/>
                </a:solidFill>
                <a:latin typeface="Inter"/>
              </a:rPr>
              <a:t>The full ring is the total field of possible impact, the complete route.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2160" y="4197096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B1E2E"/>
                </a:solidFill>
                <a:latin typeface="Space Grotesk"/>
              </a:rPr>
              <a:t>Mint arc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2160" y="4544568"/>
            <a:ext cx="56692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6B6E7A"/>
                </a:solidFill>
                <a:latin typeface="Inter"/>
              </a:rPr>
              <a:t>The verified journey actually completed and recorded. It never closes, because impact is ongoing.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52160" y="5221224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B1E2E"/>
                </a:solidFill>
                <a:latin typeface="Space Grotesk"/>
              </a:rPr>
              <a:t>Teal milestone dot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2160" y="5568696"/>
            <a:ext cx="56692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6B6E7A"/>
                </a:solidFill>
                <a:latin typeface="Inter"/>
              </a:rPr>
              <a:t>A checkpoint reached, verified and countersigned. The mile that actually got counted.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03 / 14  ·  BUILT FOR TRUST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LOGO LOCKUPS /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Primary lockup and mark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6949440" cy="411480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2402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PRIMARY LOCKUP · WITH TAGLINE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926080"/>
            <a:ext cx="5852160" cy="133868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955279" y="2103120"/>
            <a:ext cx="3566160" cy="4114800"/>
          </a:xfrm>
          <a:prstGeom prst="roundRect">
            <a:avLst>
              <a:gd name="adj" fmla="val 4000"/>
            </a:avLst>
          </a:prstGeom>
          <a:solidFill>
            <a:srgbClr val="EFEDF9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138160" y="224028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MARK ONLY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0" y="2926080"/>
            <a:ext cx="1920240" cy="19202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04 / 14  ·  BUILT FOR TRUST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SURFACES /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On light and dark surfaces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3566160" cy="411480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0" y="3017520"/>
            <a:ext cx="1920240" cy="1920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" y="5852160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ON CREAM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60" y="2103120"/>
            <a:ext cx="3566160" cy="4114800"/>
          </a:xfrm>
          <a:prstGeom prst="roundRect">
            <a:avLst>
              <a:gd name="adj" fmla="val 4000"/>
            </a:avLst>
          </a:prstGeom>
          <a:solidFill>
            <a:srgbClr val="EFED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0" y="3017520"/>
            <a:ext cx="1920240" cy="19202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80560" y="5852160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ON LAVENDER-SOFT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2103120"/>
            <a:ext cx="3291840" cy="4114800"/>
          </a:xfrm>
          <a:prstGeom prst="roundRect">
            <a:avLst>
              <a:gd name="adj" fmla="val 4000"/>
            </a:avLst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3017520"/>
            <a:ext cx="1920240" cy="19202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29600" y="585216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2FD69B"/>
                </a:solidFill>
                <a:latin typeface="JetBrains Mono"/>
              </a:rPr>
              <a:t>ON NAVY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05 / 14  ·  BUILT FOR TRUST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CLEAR SPACE &amp; SIZING /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Give the mark room to breathe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5669280" cy="4114800"/>
          </a:xfrm>
          <a:prstGeom prst="roundRect">
            <a:avLst>
              <a:gd name="adj" fmla="val 4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2926080"/>
            <a:ext cx="2377440" cy="23774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28800" y="2377440"/>
            <a:ext cx="3474720" cy="18288"/>
          </a:xfrm>
          <a:prstGeom prst="rect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828800" y="5852160"/>
            <a:ext cx="3474720" cy="18288"/>
          </a:xfrm>
          <a:prstGeom prst="rect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691640" y="2514600"/>
            <a:ext cx="18288" cy="3429000"/>
          </a:xfrm>
          <a:prstGeom prst="rect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40680" y="2514600"/>
            <a:ext cx="18288" cy="3429000"/>
          </a:xfrm>
          <a:prstGeom prst="rect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6263640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6B6E7A"/>
                </a:solidFill>
                <a:latin typeface="JetBrains Mono"/>
              </a:rPr>
              <a:t>CLEAR SPACE = HEIGHT OF THE 'I' IN IMPACTMILES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2103120"/>
            <a:ext cx="4846320" cy="4114800"/>
          </a:xfrm>
          <a:prstGeom prst="roundRect">
            <a:avLst>
              <a:gd name="adj" fmla="val 4000"/>
            </a:avLst>
          </a:prstGeom>
          <a:solidFill>
            <a:srgbClr val="EFED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949440" y="22860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1B1E2E"/>
                </a:solidFill>
                <a:latin typeface="JetBrains Mono"/>
              </a:rPr>
              <a:t>MINIMUM SIZES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49440" y="27432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B1E2E"/>
                </a:solidFill>
                <a:latin typeface="Space Grotesk"/>
              </a:rPr>
              <a:t>Mark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306324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JetBrains Mono"/>
              </a:rPr>
              <a:t>24 px on screen · 8 mm in print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9440" y="3749039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B1E2E"/>
                </a:solidFill>
                <a:latin typeface="Space Grotesk"/>
              </a:rPr>
              <a:t>Full lockup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9440" y="406908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JetBrains Mono"/>
              </a:rPr>
              <a:t>96 px on screen · 25 mm in print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484632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B1E2E"/>
                </a:solidFill>
                <a:latin typeface="Space Grotesk"/>
              </a:rPr>
              <a:t>Lockup with tagline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516636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JetBrains Mono"/>
              </a:rPr>
              <a:t>160 px on screen · 40 mm in print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06 / 14  ·  BUILT FOR TRUST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0392B"/>
                </a:solidFill>
                <a:latin typeface="JetBrains Mono"/>
              </a:rPr>
              <a:t>LOGO DON'TS /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Never do this to the mark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60120" y="233172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230428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recolour the mint arc.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97180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The arc is the verified journey. It stays mint, always.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210312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754880" y="233172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2080" y="230428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rotate, skew or outline.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97180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The mark's geometry is fixed. Rotation breaks its meaning.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21040" y="210312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549640" y="233172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6840" y="230428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set the wordmark in another face.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49640" y="297180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Space Grotesk 600 only. Never Outfit, Poppins or Inter.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25196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60120" y="448056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7320" y="445312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change the tagline.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512064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It is always 'built for trust', lowercase, mono, tracked.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26280" y="425196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754880" y="448056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12080" y="445312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place on busy imagery.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4880" y="512064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Use a solid navy, cream or lavender tile behind the mark.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321040" y="4251960"/>
            <a:ext cx="3566160" cy="1965960"/>
          </a:xfrm>
          <a:prstGeom prst="roundRect">
            <a:avLst>
              <a:gd name="adj" fmla="val 5000"/>
            </a:avLst>
          </a:prstGeom>
          <a:solidFill>
            <a:srgbClr val="F7F5F1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549640" y="4480560"/>
            <a:ext cx="320040" cy="32004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b="1" sz="1400">
                <a:solidFill>
                  <a:srgbClr val="F7F5F1"/>
                </a:solidFill>
                <a:latin typeface="Space Grotesk"/>
              </a:rPr>
              <a:t>×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06840" y="4453128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B1E2E"/>
                </a:solidFill>
                <a:latin typeface="Space Grotesk"/>
              </a:rPr>
              <a:t>Don't drop below minimum size.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49640" y="5120640"/>
            <a:ext cx="32004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6B6E7A"/>
                </a:solidFill>
                <a:latin typeface="Inter"/>
              </a:rPr>
              <a:t>Legibility of the wordmark and arc must never be compromised.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07 / 14  ·  BUILT FOR TRUST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PALETTE · CORE /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Core colours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Warm cream over deep navy. Teal is the primary on light, mint the accent on dark.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2697480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2286000"/>
            <a:ext cx="2697480" cy="146304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246120"/>
            <a:ext cx="2240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Cream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886200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--cream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160519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#F7F5F1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4480560"/>
            <a:ext cx="22402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Primary background. Warm, off-white paper feel.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20440" y="2286000"/>
            <a:ext cx="2697480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520440" y="2286000"/>
            <a:ext cx="2697480" cy="1463040"/>
          </a:xfrm>
          <a:prstGeom prst="rect">
            <a:avLst/>
          </a:prstGeom>
          <a:solidFill>
            <a:srgbClr val="1B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749040" y="3246120"/>
            <a:ext cx="2240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7F5F1"/>
                </a:solidFill>
                <a:latin typeface="Space Grotesk"/>
              </a:rPr>
              <a:t>Navy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40" y="3886200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--navy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9040" y="4160519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#1B1E2E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9040" y="4480560"/>
            <a:ext cx="22402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Ink and dark surfaces. Wordmark colour.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60" y="2286000"/>
            <a:ext cx="2697480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309360" y="2286000"/>
            <a:ext cx="2697480" cy="1463040"/>
          </a:xfrm>
          <a:prstGeom prst="rect">
            <a:avLst/>
          </a:prstGeom>
          <a:solidFill>
            <a:srgbClr val="3D99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3246120"/>
            <a:ext cx="2240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7F5F1"/>
                </a:solidFill>
                <a:latin typeface="Space Grotesk"/>
              </a:rPr>
              <a:t>Teal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3886200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--teal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4160519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#3D998A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4480560"/>
            <a:ext cx="22402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Primary action on light. Milestone dot.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098280" y="2286000"/>
            <a:ext cx="2697480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098280" y="2286000"/>
            <a:ext cx="2697480" cy="1463040"/>
          </a:xfrm>
          <a:prstGeom prst="rect">
            <a:avLst/>
          </a:prstGeom>
          <a:solidFill>
            <a:srgbClr val="2FD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0" y="3246120"/>
            <a:ext cx="2240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Mint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26880" y="3886200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--mint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26880" y="4160519"/>
            <a:ext cx="2240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#2FD69B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26880" y="4480560"/>
            <a:ext cx="22402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Accent on dark. Verified arc, celebrations.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08 / 14  ·  BUILT FOR TRUST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3D998A"/>
                </a:solidFill>
                <a:latin typeface="JetBrains Mono"/>
              </a:rPr>
              <a:t>PALETTE · SUPPORT / 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B1E2E"/>
                </a:solidFill>
                <a:latin typeface="Space Grotesk"/>
              </a:rPr>
              <a:t>Support colours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6B6E7A"/>
                </a:solidFill>
                <a:latin typeface="Inter"/>
              </a:rPr>
              <a:t>Lavenders soften tiles. Muted and border tune hierarchy. Urgent is reserved.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2286000"/>
            <a:ext cx="1773936" cy="1463040"/>
          </a:xfrm>
          <a:prstGeom prst="rect">
            <a:avLst/>
          </a:prstGeom>
          <a:solidFill>
            <a:srgbClr val="E6E4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Lavender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--lavender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#E6E4F5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Secondary surfaces and tile fills.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51176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551176" y="2286000"/>
            <a:ext cx="1773936" cy="1463040"/>
          </a:xfrm>
          <a:prstGeom prst="rect">
            <a:avLst/>
          </a:prstGeom>
          <a:solidFill>
            <a:srgbClr val="EFED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779776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Lavender Soft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79776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--lavender-soft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9776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#EFEDF9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79776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Icon plates on cream.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70832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370832" y="2286000"/>
            <a:ext cx="1773936" cy="1463040"/>
          </a:xfrm>
          <a:prstGeom prst="rect">
            <a:avLst/>
          </a:prstGeom>
          <a:solidFill>
            <a:srgbClr val="DBED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99432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Teal Soft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99432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--teal-soft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9432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#DBEDEA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9432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Success chips, subtle bands.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90488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190488" y="2286000"/>
            <a:ext cx="1773936" cy="1463040"/>
          </a:xfrm>
          <a:prstGeom prst="rect">
            <a:avLst/>
          </a:prstGeom>
          <a:solidFill>
            <a:srgbClr val="6B6E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19088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7F5F1"/>
                </a:solidFill>
                <a:latin typeface="Space Grotesk"/>
              </a:rPr>
              <a:t>Muted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19088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--muted-foreground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19088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#6B6E7A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19088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Secondary text and captions.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10144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010144" y="2286000"/>
            <a:ext cx="1773936" cy="1463040"/>
          </a:xfrm>
          <a:prstGeom prst="rect">
            <a:avLst/>
          </a:prstGeom>
          <a:solidFill>
            <a:srgbClr val="E5E1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38744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1B1E2E"/>
                </a:solidFill>
                <a:latin typeface="Space Grotesk"/>
              </a:rPr>
              <a:t>Border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38744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--border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38744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#E5E1D8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38744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Hairlines and card outlines.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829800" y="2286000"/>
            <a:ext cx="1773936" cy="39319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5E1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9829800" y="2286000"/>
            <a:ext cx="1773936" cy="146304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058400" y="3246120"/>
            <a:ext cx="131673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7F5F1"/>
                </a:solidFill>
                <a:latin typeface="Space Grotesk"/>
              </a:rPr>
              <a:t>Urgent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58400" y="3886200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JetBrains Mono"/>
              </a:rPr>
              <a:t>--urgent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0" y="4160519"/>
            <a:ext cx="131673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1B1E2E"/>
                </a:solidFill>
                <a:latin typeface="JetBrains Mono"/>
              </a:rPr>
              <a:t>#C0392B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58400" y="4480560"/>
            <a:ext cx="131673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6E7A"/>
                </a:solidFill>
                <a:latin typeface="Inter"/>
              </a:rPr>
              <a:t>Destructive actions and errors only.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6B6E7A"/>
                </a:solidFill>
                <a:latin typeface="JetBrains Mono"/>
              </a:rPr>
              <a:t>IMPACTMILES  ·  BRAND GUIDELINES v1.0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0" y="6492240"/>
            <a:ext cx="5303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6B6E7A"/>
                </a:solidFill>
                <a:latin typeface="JetBrains Mono"/>
              </a:rPr>
              <a:t>09 / 14  ·  BUILT FOR TRUST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